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2"/>
  </p:notesMasterIdLst>
  <p:handoutMasterIdLst>
    <p:handoutMasterId r:id="rId53"/>
  </p:handoutMasterIdLst>
  <p:sldIdLst>
    <p:sldId id="2147479666" r:id="rId8"/>
    <p:sldId id="2147479692" r:id="rId9"/>
    <p:sldId id="2147479616" r:id="rId10"/>
    <p:sldId id="2147479707" r:id="rId11"/>
    <p:sldId id="2147479693" r:id="rId12"/>
    <p:sldId id="2147479694" r:id="rId13"/>
    <p:sldId id="2147479706" r:id="rId14"/>
    <p:sldId id="2147479695" r:id="rId15"/>
    <p:sldId id="2147479608" r:id="rId16"/>
    <p:sldId id="2147479619" r:id="rId17"/>
    <p:sldId id="2147479628" r:id="rId18"/>
    <p:sldId id="2147479696" r:id="rId19"/>
    <p:sldId id="2147479705" r:id="rId20"/>
    <p:sldId id="2147479700" r:id="rId21"/>
    <p:sldId id="2147479701" r:id="rId22"/>
    <p:sldId id="2147479697" r:id="rId23"/>
    <p:sldId id="2147479698" r:id="rId24"/>
    <p:sldId id="2147479699" r:id="rId25"/>
    <p:sldId id="2147479721" r:id="rId26"/>
    <p:sldId id="2147479708" r:id="rId27"/>
    <p:sldId id="2147479702" r:id="rId28"/>
    <p:sldId id="2147479703" r:id="rId29"/>
    <p:sldId id="2147479704" r:id="rId30"/>
    <p:sldId id="2147479722" r:id="rId31"/>
    <p:sldId id="2147479709" r:id="rId32"/>
    <p:sldId id="2147479710" r:id="rId33"/>
    <p:sldId id="2147479711" r:id="rId34"/>
    <p:sldId id="2147479712" r:id="rId35"/>
    <p:sldId id="2147479713" r:id="rId36"/>
    <p:sldId id="2147479714" r:id="rId37"/>
    <p:sldId id="2147479715" r:id="rId38"/>
    <p:sldId id="2147479716" r:id="rId39"/>
    <p:sldId id="2147479723" r:id="rId40"/>
    <p:sldId id="2147479717" r:id="rId41"/>
    <p:sldId id="2147479725" r:id="rId42"/>
    <p:sldId id="2147479724" r:id="rId43"/>
    <p:sldId id="2147479719" r:id="rId44"/>
    <p:sldId id="2147479720" r:id="rId45"/>
    <p:sldId id="2147479718" r:id="rId46"/>
    <p:sldId id="2147479683" r:id="rId47"/>
    <p:sldId id="2147479691" r:id="rId48"/>
    <p:sldId id="2147479687" r:id="rId49"/>
    <p:sldId id="2147479690" r:id="rId50"/>
    <p:sldId id="2147479584" r:id="rId51"/>
  </p:sldIdLst>
  <p:sldSz cx="12192000" cy="6858000"/>
  <p:notesSz cx="6858000" cy="9144000"/>
  <p:embeddedFontLs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Lato" panose="020F0502020204030203" pitchFamily="34" charset="0"/>
      <p:regular r:id="rId58"/>
      <p:bold r:id="rId59"/>
      <p:italic r:id="rId60"/>
      <p:boldItalic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  <p:embeddedFont>
      <p:font typeface="Segoe UI Semibold" panose="020B0702040204020203" pitchFamily="34" charset="0"/>
      <p:regular r:id="rId66"/>
      <p:bold r:id="rId67"/>
      <p:boldItalic r:id="rId6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666"/>
          </p14:sldIdLst>
        </p14:section>
        <p14:section name="General" id="{D684342D-205C-44C4-BCDF-9F058F3C9641}">
          <p14:sldIdLst>
            <p14:sldId id="2147479692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08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0"/>
            <p14:sldId id="2147479701"/>
            <p14:sldId id="2147479697"/>
            <p14:sldId id="2147479698"/>
            <p14:sldId id="2147479699"/>
            <p14:sldId id="2147479721"/>
          </p14:sldIdLst>
        </p14:section>
        <p14:section name="Completions" id="{6BB23D72-2463-46BD-98EB-8B6693210EBE}">
          <p14:sldIdLst>
            <p14:sldId id="2147479708"/>
            <p14:sldId id="2147479702"/>
            <p14:sldId id="2147479703"/>
            <p14:sldId id="2147479704"/>
          </p14:sldIdLst>
        </p14:section>
        <p14:section name="Some Theory" id="{12678E9F-979A-4D0A-B2B3-4FEF5539B2BF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16"/>
          </p14:sldIdLst>
        </p14:section>
        <p14:section name="RAG" id="{B819FF3D-3AEC-4DCF-A1AA-823C55AB8806}">
          <p14:sldIdLst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20"/>
            <p14:sldId id="2147479718"/>
          </p14:sldIdLst>
        </p14:section>
        <p14:section name="Process Framework" id="{D46A4CCC-AE8E-4852-9E90-B0883151028B}">
          <p14:sldIdLst>
            <p14:sldId id="2147479683"/>
            <p14:sldId id="2147479691"/>
            <p14:sldId id="2147479687"/>
            <p14:sldId id="2147479690"/>
            <p14:sldId id="2147479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1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8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4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font" Target="fonts/font2.fntdata"/><Relationship Id="rId7" Type="http://schemas.openxmlformats.org/officeDocument/2006/relationships/slideMaster" Target="slideMasters/slideMaster4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7/18/2025 4:17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7/18/2025 4:17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74EE-8191-4BCC-ABE6-D00A4F4D76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7/18/2025 4:17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4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logo slide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EC7C2298-B011-427E-384E-8C6D147526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0464" y="345671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6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48" Type="http://schemas.openxmlformats.org/officeDocument/2006/relationships/image" Target="../media/image3.svg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  <p:sldLayoutId id="2147485728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linkedin.com/in/damirdobric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****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5" Type="http://schemas.openxmlformats.org/officeDocument/2006/relationships/hyperlink" Target="https://customervoice.microsoft.com/Pages/ResponsePage.aspx?id=v4j5cvGGr0GRqy180BHbR7en2Ais5pxKtso_Pz4b1_xUNTZBNzRKNlVQSFhZMU9aV09EVzYxWFdORCQlQCN0PWcu" TargetMode="External"/><Relationship Id="rId4" Type="http://schemas.openxmlformats.org/officeDocument/2006/relationships/hyperlink" Target="https://ai.azur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emantic-kernel/blob/main/dotnet/samples/GettingStartedWithProcesses/Step00/Steps/LastStep.cs" TargetMode="External"/><Relationship Id="rId2" Type="http://schemas.openxmlformats.org/officeDocument/2006/relationships/hyperlink" Target="https://learn.microsoft.com/en-us/semantic-kernel/frameworks/process/process-framework" TargetMode="External"/><Relationship Id="rId1" Type="http://schemas.openxmlformats.org/officeDocument/2006/relationships/slideLayout" Target="../slideLayouts/slideLayout7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openai.com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4FF4E-5484-0E57-C50C-C4E4F240B0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39AE9-64BB-433D-157B-0B93D113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54" y="4800688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5F9B0-0C78-94ED-46F7-4884509CE9C8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9520A-A61D-D53A-ED3B-209EE6B9168D}"/>
              </a:ext>
            </a:extLst>
          </p:cNvPr>
          <p:cNvSpPr txBox="1"/>
          <p:nvPr/>
        </p:nvSpPr>
        <p:spPr>
          <a:xfrm>
            <a:off x="200526" y="259146"/>
            <a:ext cx="46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4000" b="1" i="0" dirty="0" err="1">
                <a:effectLst/>
                <a:latin typeface="Lato" panose="020F0502020204030203" pitchFamily="34" charset="0"/>
              </a:rPr>
              <a:t>Architecting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and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Developing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Custom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Copilots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and Agent</a:t>
            </a: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50A615-06CC-4A05-2E27-D3139D7345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26D379-3547-1797-3C48-825E8B3EE8CD}"/>
              </a:ext>
            </a:extLst>
          </p:cNvPr>
          <p:cNvSpPr txBox="1"/>
          <p:nvPr/>
        </p:nvSpPr>
        <p:spPr>
          <a:xfrm>
            <a:off x="266901" y="4042481"/>
            <a:ext cx="860999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https://www.linkedin.com/in/</a:t>
            </a:r>
            <a:r>
              <a:rPr lang="en-US">
                <a:hlinkClick r:id="rId4"/>
              </a:rPr>
              <a:t>damirdobric/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8783A-58E3-1A86-3EF3-D79B9803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B0BA4-7570-48BD-F05B-74DFB4A1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73" y="1445626"/>
            <a:ext cx="5792449" cy="51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41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03A91D-1AF3-6994-70F9-B79071C2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Vector Type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D1D4D4-1822-7D68-9B94-16512768F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112" y="2559254"/>
            <a:ext cx="5902321" cy="72706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0" tIns="0" rIns="0" bIns="1713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sqlCmd.Parameters.AddWithValue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Arial Unicode MS"/>
              </a:rPr>
              <a:t>"@Vector"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,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JsonSerializer.Serialize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101FD"/>
                </a:solidFill>
                <a:effectLst/>
                <a:latin typeface="Arial Unicode MS"/>
              </a:rPr>
              <a:t>float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Arial Unicode MS"/>
              </a:rPr>
              <a:t>[] { 1.12f, 2.22f, 3.33f }));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35430-A51E-0799-7126-0C51CEE0BC22}"/>
              </a:ext>
            </a:extLst>
          </p:cNvPr>
          <p:cNvSpPr txBox="1"/>
          <p:nvPr/>
        </p:nvSpPr>
        <p:spPr>
          <a:xfrm>
            <a:off x="2172324" y="4101300"/>
            <a:ext cx="9057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sqlCmd.Parameters.AddWithValue</a:t>
            </a:r>
            <a:r>
              <a:rPr lang="en-US" dirty="0"/>
              <a:t>("</a:t>
            </a:r>
            <a:r>
              <a:rPr lang="en-US" dirty="0">
                <a:solidFill>
                  <a:srgbClr val="A31515"/>
                </a:solidFill>
                <a:latin typeface="Arial Unicode MS"/>
              </a:rPr>
              <a:t>@Vector</a:t>
            </a:r>
            <a:r>
              <a:rPr lang="en-US" dirty="0"/>
              <a:t>", ‘[1.12, 2.22, 3.33]’);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DDF4B-11AF-FAF6-0D5C-B5700E6E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02" y="5168026"/>
            <a:ext cx="4039164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10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D7B6-C4A7-687E-144E-1C1F9CE6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32" y="221281"/>
            <a:ext cx="4402298" cy="553998"/>
          </a:xfrm>
        </p:spPr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45703-8623-6856-C53F-961F88FE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0419" y="1287276"/>
            <a:ext cx="4930987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D8BC0C-11D6-F304-C65A-56FEF7DD43B2}"/>
              </a:ext>
            </a:extLst>
          </p:cNvPr>
          <p:cNvSpPr txBox="1">
            <a:spLocks/>
          </p:cNvSpPr>
          <p:nvPr/>
        </p:nvSpPr>
        <p:spPr>
          <a:xfrm>
            <a:off x="456422" y="2013574"/>
            <a:ext cx="2971025" cy="283085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de-DE" sz="2600">
                <a:solidFill>
                  <a:srgbClr val="FFFFFF"/>
                </a:solidFill>
                <a:ea typeface="+mj-ea"/>
                <a:cs typeface="+mj-cs"/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19499344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2240613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https://ai.azure.com/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E04-2CA5-7FD1-D0B9-67B1EB38B12C}"/>
              </a:ext>
            </a:extLst>
          </p:cNvPr>
          <p:cNvSpPr txBox="1"/>
          <p:nvPr/>
        </p:nvSpPr>
        <p:spPr>
          <a:xfrm>
            <a:off x="4905597" y="6325153"/>
            <a:ext cx="681281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Request Access </a:t>
            </a:r>
            <a:r>
              <a:rPr lang="de-DE" dirty="0" err="1">
                <a:hlinkClick r:id="rId5"/>
              </a:rPr>
              <a:t>to</a:t>
            </a:r>
            <a:r>
              <a:rPr lang="de-DE" dirty="0">
                <a:hlinkClick r:id="rId5"/>
              </a:rPr>
              <a:t> Azure </a:t>
            </a:r>
            <a:r>
              <a:rPr lang="de-DE" dirty="0" err="1">
                <a:hlinkClick r:id="rId5"/>
              </a:rPr>
              <a:t>OpenAI</a:t>
            </a:r>
            <a:r>
              <a:rPr lang="de-DE" dirty="0">
                <a:hlinkClick r:id="rId5"/>
              </a:rPr>
              <a:t> Service (microsoft.com)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Assistent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ho </a:t>
            </a:r>
            <a:r>
              <a:rPr lang="de-DE" dirty="0" err="1">
                <a:solidFill>
                  <a:schemeClr val="tx1"/>
                </a:solidFill>
              </a:rPr>
              <a:t>wcan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Tool: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FCC3E3F8-5C2A-BB7A-6909-6E791106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88" y="2089688"/>
            <a:ext cx="4768312" cy="47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F530BA-0098-87B4-BF85-469D85B0C6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73360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Both services enable you to build agents using the </a:t>
            </a:r>
            <a:r>
              <a:rPr lang="en-US" sz="2000" b="1" dirty="0"/>
              <a:t>same API and SDKs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/>
              <a:t>Azure offers additional enterprise requirements as </a:t>
            </a:r>
            <a:r>
              <a:rPr lang="en-US" sz="2000" b="1" dirty="0"/>
              <a:t>Azure AI Agent Service</a:t>
            </a:r>
            <a:r>
              <a:rPr lang="en-US" sz="20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dirty="0"/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Flexible model selection </a:t>
            </a:r>
            <a:br>
              <a:rPr lang="en-US" sz="2000" dirty="0"/>
            </a:br>
            <a:r>
              <a:rPr lang="en-US" sz="2000" dirty="0"/>
              <a:t>Many Azure OpenAI models, or others such as Llama 3, Mistral and Cohere.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Extensive data integrations </a:t>
            </a:r>
            <a:br>
              <a:rPr lang="en-US" sz="2000" dirty="0"/>
            </a:br>
            <a:r>
              <a:rPr lang="en-US" sz="2000" dirty="0"/>
              <a:t>Grounding with secure enterprise knowledge from various data sources, such as Microsoft Bing, Azure AI Search, and other (your) APIs.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Enterprise grade security </a:t>
            </a:r>
            <a:br>
              <a:rPr lang="en-US" sz="2000" dirty="0"/>
            </a:br>
            <a:r>
              <a:rPr lang="en-US" sz="2000" dirty="0"/>
              <a:t>Ensure data privacy and compliance.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BDC38-EC76-6803-3B1B-10D620BA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492443"/>
          </a:xfrm>
        </p:spPr>
        <p:txBody>
          <a:bodyPr/>
          <a:lstStyle/>
          <a:p>
            <a:r>
              <a:rPr lang="de-DE" sz="3200" dirty="0"/>
              <a:t>Open AI Assistent vs. Azure Agent?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39352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F5842-0726-1B07-B5E7-32306CA4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CE32E-3619-C50A-FDEE-D2CDF4C8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PROCESS FRAMEWORK</a:t>
            </a:r>
            <a:endParaRPr lang="en-DE" sz="3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BF818D-B182-608C-E946-525E38537651}"/>
              </a:ext>
            </a:extLst>
          </p:cNvPr>
          <p:cNvSpPr txBox="1"/>
          <p:nvPr/>
        </p:nvSpPr>
        <p:spPr>
          <a:xfrm>
            <a:off x="0" y="6335028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Process Framework | Microsoft Learn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591DE-7AA8-4E10-C024-1F45812C5032}"/>
              </a:ext>
            </a:extLst>
          </p:cNvPr>
          <p:cNvSpPr txBox="1"/>
          <p:nvPr/>
        </p:nvSpPr>
        <p:spPr>
          <a:xfrm>
            <a:off x="-82414" y="5971082"/>
            <a:ext cx="683656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semantic-kernel/dotnet/samples/</a:t>
            </a:r>
            <a:r>
              <a:rPr lang="en-US" dirty="0" err="1">
                <a:hlinkClick r:id="rId3"/>
              </a:rPr>
              <a:t>GettingStartedWithProcesses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17A62-9849-E270-413B-098118FF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Framework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22DAA-F55B-022A-7D50-94DBC3D0F454}"/>
              </a:ext>
            </a:extLst>
          </p:cNvPr>
          <p:cNvSpPr/>
          <p:nvPr/>
        </p:nvSpPr>
        <p:spPr bwMode="auto">
          <a:xfrm>
            <a:off x="3692259" y="2839278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77E6992-1AC7-A0B0-A210-CF3F8D8B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122" y="2971799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A82F12-AF8D-0635-E5AD-A2A78822F57F}"/>
              </a:ext>
            </a:extLst>
          </p:cNvPr>
          <p:cNvSpPr/>
          <p:nvPr/>
        </p:nvSpPr>
        <p:spPr bwMode="auto">
          <a:xfrm>
            <a:off x="7170953" y="222233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85B766-ED0A-30D2-E7F1-C941FDB4CFC7}"/>
              </a:ext>
            </a:extLst>
          </p:cNvPr>
          <p:cNvSpPr/>
          <p:nvPr/>
        </p:nvSpPr>
        <p:spPr bwMode="auto">
          <a:xfrm>
            <a:off x="7170955" y="3917247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04DDB-BBE9-45C7-946C-41BDEC17030B}"/>
              </a:ext>
            </a:extLst>
          </p:cNvPr>
          <p:cNvSpPr/>
          <p:nvPr/>
        </p:nvSpPr>
        <p:spPr bwMode="auto">
          <a:xfrm>
            <a:off x="7170953" y="5743063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N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819C51-93D5-8060-B37D-DF88FA6ADDAB}"/>
              </a:ext>
            </a:extLst>
          </p:cNvPr>
          <p:cNvCxnSpPr>
            <a:endCxn id="4" idx="1"/>
          </p:cNvCxnSpPr>
          <p:nvPr/>
        </p:nvCxnSpPr>
        <p:spPr>
          <a:xfrm>
            <a:off x="1806522" y="3428999"/>
            <a:ext cx="1885737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ACF5A5-6DB7-A3B5-AE35-E9E30B343EB7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5837582" y="2499332"/>
            <a:ext cx="1333371" cy="92966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7E03DB-DEEA-225C-9D26-9C3745F0E4F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837582" y="3429000"/>
            <a:ext cx="1333373" cy="76524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A89AB-A2CE-F08F-80AE-3FD88416E47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5837582" y="3429000"/>
            <a:ext cx="1333371" cy="259106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4016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7709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0805-E0EE-47E5-B253-9D39363917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37175" y="-554038"/>
            <a:ext cx="6854825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noFill/>
              </a:rPr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B7C74-B74B-FB4D-F437-7EC74E8922F8}"/>
              </a:ext>
            </a:extLst>
          </p:cNvPr>
          <p:cNvSpPr txBox="1"/>
          <p:nvPr/>
        </p:nvSpPr>
        <p:spPr>
          <a:xfrm>
            <a:off x="384902" y="2438438"/>
            <a:ext cx="861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Pause: 10.30-11.00</a:t>
            </a:r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8EDFF-1CCE-5064-F88A-59EF78B1389A}"/>
              </a:ext>
            </a:extLst>
          </p:cNvPr>
          <p:cNvSpPr txBox="1"/>
          <p:nvPr/>
        </p:nvSpPr>
        <p:spPr>
          <a:xfrm>
            <a:off x="384902" y="3187329"/>
            <a:ext cx="86128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https://github.com/ddobric/semantic-kernel-training/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6642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463400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de-DE" dirty="0">
                <a:hlinkClick r:id="rId6"/>
              </a:rPr>
              <a:t>Pricing (openai.com)</a:t>
            </a:r>
            <a:endParaRPr lang="en-DE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703716"/>
            <a:ext cx="4297901" cy="615553"/>
          </a:xfrm>
        </p:spPr>
        <p:txBody>
          <a:bodyPr/>
          <a:lstStyle/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D793-E3B5-4942-3B17-D64DF9C474D0}"/>
              </a:ext>
            </a:extLst>
          </p:cNvPr>
          <p:cNvSpPr txBox="1"/>
          <p:nvPr/>
        </p:nvSpPr>
        <p:spPr>
          <a:xfrm>
            <a:off x="341994" y="736056"/>
            <a:ext cx="35469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</a:t>
            </a: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EE715-875E-1901-9AB9-69818080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8" y="6934982"/>
            <a:ext cx="5695992" cy="3186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DF1DD2-3E04-FA95-2A49-DFEBA6FB7D0C}"/>
              </a:ext>
            </a:extLst>
          </p:cNvPr>
          <p:cNvCxnSpPr>
            <a:cxnSpLocks/>
          </p:cNvCxnSpPr>
          <p:nvPr/>
        </p:nvCxnSpPr>
        <p:spPr>
          <a:xfrm flipV="1">
            <a:off x="8131630" y="1651000"/>
            <a:ext cx="0" cy="274955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04A88-7142-4E62-FCCC-71A586489F72}"/>
              </a:ext>
            </a:extLst>
          </p:cNvPr>
          <p:cNvSpPr txBox="1"/>
          <p:nvPr/>
        </p:nvSpPr>
        <p:spPr>
          <a:xfrm>
            <a:off x="6659874" y="478157"/>
            <a:ext cx="3942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Guess, today is a nice day in Palma</a:t>
            </a: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7FC83-5044-5B03-47A7-CAB7DC38B7FF}"/>
              </a:ext>
            </a:extLst>
          </p:cNvPr>
          <p:cNvCxnSpPr>
            <a:cxnSpLocks/>
          </p:cNvCxnSpPr>
          <p:nvPr/>
        </p:nvCxnSpPr>
        <p:spPr>
          <a:xfrm>
            <a:off x="7708900" y="4044950"/>
            <a:ext cx="41719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70F0F-953E-FD87-D760-A992912C8D5D}"/>
              </a:ext>
            </a:extLst>
          </p:cNvPr>
          <p:cNvCxnSpPr>
            <a:cxnSpLocks/>
          </p:cNvCxnSpPr>
          <p:nvPr/>
        </p:nvCxnSpPr>
        <p:spPr>
          <a:xfrm flipH="1">
            <a:off x="5918200" y="3783044"/>
            <a:ext cx="2520950" cy="201450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A2BC14-805E-A7D6-DE69-D0DF5D3BD4BB}"/>
              </a:ext>
            </a:extLst>
          </p:cNvPr>
          <p:cNvSpPr txBox="1"/>
          <p:nvPr/>
        </p:nvSpPr>
        <p:spPr>
          <a:xfrm>
            <a:off x="5657430" y="1173444"/>
            <a:ext cx="39741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/>
              </a:rPr>
              <a:t>Today is a typical German rainy day</a:t>
            </a:r>
            <a:endParaRPr lang="en-DE" sz="2000" dirty="0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69E51-AC3C-A894-0C2B-F1A3F32C0276}"/>
              </a:ext>
            </a:extLst>
          </p:cNvPr>
          <p:cNvSpPr txBox="1"/>
          <p:nvPr/>
        </p:nvSpPr>
        <p:spPr>
          <a:xfrm>
            <a:off x="6979920" y="5537982"/>
            <a:ext cx="501550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Two things are infinite: the universe and human stupidity; and I'm not sure about the universe.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76AFF6-6659-BCD9-73BF-DD7D1A4F2706}"/>
              </a:ext>
            </a:extLst>
          </p:cNvPr>
          <p:cNvSpPr/>
          <p:nvPr/>
        </p:nvSpPr>
        <p:spPr bwMode="auto">
          <a:xfrm>
            <a:off x="10602235" y="562690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1284C9-2840-7891-CEE4-93C5CDC1462B}"/>
              </a:ext>
            </a:extLst>
          </p:cNvPr>
          <p:cNvSpPr/>
          <p:nvPr/>
        </p:nvSpPr>
        <p:spPr bwMode="auto">
          <a:xfrm>
            <a:off x="9696896" y="1177717"/>
            <a:ext cx="320671" cy="307767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D48D77-C1D9-E43E-D898-AE6A8FFC8FD8}"/>
              </a:ext>
            </a:extLst>
          </p:cNvPr>
          <p:cNvSpPr/>
          <p:nvPr/>
        </p:nvSpPr>
        <p:spPr bwMode="auto">
          <a:xfrm>
            <a:off x="9421135" y="5083559"/>
            <a:ext cx="210460" cy="228600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DE" sz="2000" b="0" i="0" u="none" strike="noStrike" kern="1200" cap="none" spc="0" normalizeH="0" baseline="0" noProof="0" dirty="0" err="1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F89EFF-7AE8-4D77-35EE-533C4DD7C06D}"/>
              </a:ext>
            </a:extLst>
          </p:cNvPr>
          <p:cNvCxnSpPr>
            <a:cxnSpLocks/>
            <a:endCxn id="33" idx="3"/>
          </p:cNvCxnSpPr>
          <p:nvPr/>
        </p:nvCxnSpPr>
        <p:spPr>
          <a:xfrm flipV="1">
            <a:off x="8131628" y="1440413"/>
            <a:ext cx="1612229" cy="2604536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EB4B04-D9DC-1235-9CD1-CCD967211B9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8131629" y="757812"/>
            <a:ext cx="2501427" cy="3287138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E08E2C-B1A3-DD92-3C17-7BE4FC6AECD3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131629" y="4044950"/>
            <a:ext cx="1320327" cy="1072087"/>
          </a:xfrm>
          <a:prstGeom prst="straightConnector1">
            <a:avLst/>
          </a:prstGeom>
          <a:ln w="3175">
            <a:solidFill>
              <a:srgbClr val="8CE87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4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 animBg="1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dcmitype/"/>
    <ds:schemaRef ds:uri="dae760b4-279b-49a4-b55c-d6587a120b6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731964a5-2251-446e-b5d2-98eedce2e8b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22253</TotalTime>
  <Words>1087</Words>
  <Application>Microsoft Office PowerPoint</Application>
  <PresentationFormat>Widescreen</PresentationFormat>
  <Paragraphs>203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Lato</vt:lpstr>
      <vt:lpstr>Arial</vt:lpstr>
      <vt:lpstr>var(--font-family-secondary)</vt:lpstr>
      <vt:lpstr>Segoe UI Semibold</vt:lpstr>
      <vt:lpstr>Segoe UI</vt:lpstr>
      <vt:lpstr>Consolas</vt:lpstr>
      <vt:lpstr>Wingdings</vt:lpstr>
      <vt:lpstr>Arial Unicode MS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ML vs. GenAI What is different and why it is important?</vt:lpstr>
      <vt:lpstr>PowerPoint Presentation</vt:lpstr>
      <vt:lpstr>TOKENS</vt:lpstr>
      <vt:lpstr>What are Tokens?</vt:lpstr>
      <vt:lpstr>DEMO</vt:lpstr>
      <vt:lpstr>EMBEDDINGS</vt:lpstr>
      <vt:lpstr>Embeddings</vt:lpstr>
      <vt:lpstr>PowerPoint Presentation</vt:lpstr>
      <vt:lpstr>Similarity Between Multidimensional Vectors</vt:lpstr>
      <vt:lpstr>When to use Embeddings?</vt:lpstr>
      <vt:lpstr>DEMO</vt:lpstr>
      <vt:lpstr>VECTOR DATABASES</vt:lpstr>
      <vt:lpstr>Graph Databases</vt:lpstr>
      <vt:lpstr>Embeddings in  GraphDB</vt:lpstr>
      <vt:lpstr>Vector DBs</vt:lpstr>
      <vt:lpstr>SqlServer 2025 Native Vector Search </vt:lpstr>
      <vt:lpstr>The New Vector Type </vt:lpstr>
      <vt:lpstr>DEMO</vt:lpstr>
      <vt:lpstr>COMPLETION MODELS</vt:lpstr>
      <vt:lpstr>Completion  Models</vt:lpstr>
      <vt:lpstr>The algorithm</vt:lpstr>
      <vt:lpstr>DEMO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Open AI Assistent vs. Azure Agent?</vt:lpstr>
      <vt:lpstr>PROCESS FRAMEWORK</vt:lpstr>
      <vt:lpstr>Process Framework</vt:lpstr>
      <vt:lpstr>PowerPoint Presentation</vt:lpstr>
      <vt:lpstr>Microsoft confidential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58</cp:revision>
  <dcterms:created xsi:type="dcterms:W3CDTF">2023-08-22T18:29:18Z</dcterms:created>
  <dcterms:modified xsi:type="dcterms:W3CDTF">2025-07-18T14:19:20Z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